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257" r:id="rId4"/>
    <p:sldId id="283" r:id="rId5"/>
    <p:sldId id="258" r:id="rId6"/>
    <p:sldId id="261" r:id="rId7"/>
    <p:sldId id="260" r:id="rId8"/>
    <p:sldId id="259" r:id="rId9"/>
    <p:sldId id="264" r:id="rId10"/>
    <p:sldId id="265" r:id="rId11"/>
    <p:sldId id="262" r:id="rId12"/>
    <p:sldId id="270" r:id="rId13"/>
    <p:sldId id="271" r:id="rId14"/>
    <p:sldId id="279" r:id="rId15"/>
    <p:sldId id="273" r:id="rId16"/>
    <p:sldId id="280" r:id="rId17"/>
    <p:sldId id="274" r:id="rId18"/>
    <p:sldId id="275" r:id="rId19"/>
    <p:sldId id="263" r:id="rId20"/>
    <p:sldId id="277" r:id="rId21"/>
    <p:sldId id="269" r:id="rId22"/>
    <p:sldId id="284" r:id="rId23"/>
    <p:sldId id="266" r:id="rId24"/>
  </p:sldIdLst>
  <p:sldSz cx="18288000" cy="10287000"/>
  <p:notesSz cx="6858000" cy="9144000"/>
  <p:embeddedFontLst>
    <p:embeddedFont>
      <p:font typeface="Raleway Medium" pitchFamily="2" charset="0"/>
      <p:regular r:id="rId26"/>
    </p:embeddedFont>
    <p:embeddedFont>
      <p:font typeface="Raleway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28C"/>
    <a:srgbClr val="20B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22" autoAdjust="0"/>
  </p:normalViewPr>
  <p:slideViewPr>
    <p:cSldViewPr>
      <p:cViewPr>
        <p:scale>
          <a:sx n="100" d="100"/>
          <a:sy n="100" d="100"/>
        </p:scale>
        <p:origin x="668" y="5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49792-B710-4B57-9BD3-303AE7D74C16}" type="datetimeFigureOut">
              <a:rPr lang="en-AS" smtClean="0"/>
              <a:t>10/20/2024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82EB6-B252-4AC7-9BBD-A0CD79F69670}" type="slidenum">
              <a:rPr lang="en-AS" smtClean="0"/>
              <a:t>‹#›</a:t>
            </a:fld>
            <a:endParaRPr lang="en-AS"/>
          </a:p>
        </p:txBody>
      </p:sp>
    </p:spTree>
    <p:extLst>
      <p:ext uri="{BB962C8B-B14F-4D97-AF65-F5344CB8AC3E}">
        <p14:creationId xmlns:p14="http://schemas.microsoft.com/office/powerpoint/2010/main" val="14341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B9182EB6-B252-4AC7-9BBD-A0CD79F69670}" type="slidenum">
              <a:rPr lang="en-AS" smtClean="0"/>
              <a:t>7</a:t>
            </a:fld>
            <a:endParaRPr lang="en-AS"/>
          </a:p>
        </p:txBody>
      </p:sp>
    </p:spTree>
    <p:extLst>
      <p:ext uri="{BB962C8B-B14F-4D97-AF65-F5344CB8AC3E}">
        <p14:creationId xmlns:p14="http://schemas.microsoft.com/office/powerpoint/2010/main" val="309639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S" dirty="0"/>
          </a:p>
        </p:txBody>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12659" y="1817891"/>
            <a:ext cx="8380612" cy="4431983"/>
          </a:xfrm>
          <a:prstGeom prst="rect">
            <a:avLst/>
          </a:prstGeom>
        </p:spPr>
        <p:txBody>
          <a:bodyPr lIns="0" tIns="0" rIns="0" bIns="0" rtlCol="0" anchor="t">
            <a:spAutoFit/>
          </a:bodyPr>
          <a:lstStyle/>
          <a:p>
            <a:pPr marL="0" lvl="1" indent="0" algn="ctr"/>
            <a:r>
              <a:rPr lang="en-US" sz="7200" b="1" spc="-668" dirty="0">
                <a:solidFill>
                  <a:srgbClr val="00694C"/>
                </a:solidFill>
                <a:latin typeface="Raleway Medium"/>
                <a:ea typeface="Raleway Medium"/>
                <a:cs typeface="Raleway Medium"/>
                <a:sym typeface="Raleway Medium"/>
              </a:rPr>
              <a:t>Data-Driven Strategies for optimizing </a:t>
            </a:r>
          </a:p>
          <a:p>
            <a:pPr marL="0" lvl="1" indent="0" algn="ctr"/>
            <a:r>
              <a:rPr lang="en-US" sz="7200" b="1" spc="-668" dirty="0">
                <a:solidFill>
                  <a:srgbClr val="00694C"/>
                </a:solidFill>
                <a:latin typeface="Raleway Medium"/>
                <a:ea typeface="Raleway Medium"/>
                <a:cs typeface="Raleway Medium"/>
                <a:sym typeface="Raleway Medium"/>
              </a:rPr>
              <a:t>E-commerce Sales Performance</a:t>
            </a:r>
          </a:p>
        </p:txBody>
      </p:sp>
      <p:sp>
        <p:nvSpPr>
          <p:cNvPr id="5" name="TextBox 5"/>
          <p:cNvSpPr txBox="1"/>
          <p:nvPr/>
        </p:nvSpPr>
        <p:spPr>
          <a:xfrm>
            <a:off x="413213" y="6806701"/>
            <a:ext cx="9179504" cy="1384995"/>
          </a:xfrm>
          <a:prstGeom prst="rect">
            <a:avLst/>
          </a:prstGeom>
        </p:spPr>
        <p:txBody>
          <a:bodyPr lIns="0" tIns="0" rIns="0" bIns="0" rtlCol="0" anchor="t">
            <a:spAutoFit/>
          </a:bodyPr>
          <a:lstStyle/>
          <a:p>
            <a:pPr marL="0" lvl="1" indent="0" algn="ctr">
              <a:lnSpc>
                <a:spcPts val="5400"/>
              </a:lnSpc>
            </a:pPr>
            <a:r>
              <a:rPr lang="en-US" sz="4800" b="1" spc="-138" dirty="0">
                <a:solidFill>
                  <a:srgbClr val="00694C"/>
                </a:solidFill>
                <a:latin typeface="Raleway Medium"/>
                <a:ea typeface="Raleway Medium"/>
                <a:cs typeface="Raleway Medium"/>
                <a:sym typeface="Raleway Medium"/>
              </a:rPr>
              <a:t>Digital Egypt Pioneers Initiative (DEPI)</a:t>
            </a:r>
          </a:p>
        </p:txBody>
      </p:sp>
      <p:sp>
        <p:nvSpPr>
          <p:cNvPr id="6" name="TextBox 6"/>
          <p:cNvSpPr txBox="1"/>
          <p:nvPr/>
        </p:nvSpPr>
        <p:spPr>
          <a:xfrm>
            <a:off x="1219200" y="8877297"/>
            <a:ext cx="9179504" cy="351699"/>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Supervised by: Eng. Jackie Abu Aleem</a:t>
            </a:r>
          </a:p>
        </p:txBody>
      </p:sp>
      <p:sp>
        <p:nvSpPr>
          <p:cNvPr id="7" name="TextBox 7"/>
          <p:cNvSpPr txBox="1"/>
          <p:nvPr/>
        </p:nvSpPr>
        <p:spPr>
          <a:xfrm>
            <a:off x="1219200" y="1104900"/>
            <a:ext cx="9179504" cy="697883"/>
          </a:xfrm>
          <a:prstGeom prst="rect">
            <a:avLst/>
          </a:prstGeom>
        </p:spPr>
        <p:txBody>
          <a:bodyPr lIns="0" tIns="0" rIns="0" bIns="0" rtlCol="0" anchor="t">
            <a:spAutoFit/>
          </a:bodyPr>
          <a:lstStyle/>
          <a:p>
            <a:pPr marL="0" lvl="1">
              <a:lnSpc>
                <a:spcPts val="2700"/>
              </a:lnSpc>
            </a:pPr>
            <a:r>
              <a:rPr lang="en-US" sz="3200" b="1" spc="-276" dirty="0">
                <a:solidFill>
                  <a:srgbClr val="00694C"/>
                </a:solidFill>
                <a:latin typeface="Raleway Medium"/>
                <a:ea typeface="Raleway Medium"/>
                <a:cs typeface="Raleway Medium"/>
                <a:sym typeface="Raleway Medium"/>
              </a:rPr>
              <a:t>Data Analyst Specialists Track</a:t>
            </a:r>
          </a:p>
          <a:p>
            <a:pPr marL="0" lvl="1" indent="0" algn="l">
              <a:lnSpc>
                <a:spcPts val="2700"/>
              </a:lnSpc>
            </a:pPr>
            <a:endParaRPr lang="en-US" sz="3000" b="1" spc="-138" dirty="0">
              <a:solidFill>
                <a:srgbClr val="00694C"/>
              </a:solidFill>
              <a:latin typeface="Raleway Medium"/>
              <a:ea typeface="Raleway Medium"/>
              <a:cs typeface="Raleway Medium"/>
              <a:sym typeface="Raleway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342900"/>
            <a:ext cx="8752518" cy="937885"/>
          </a:xfrm>
          <a:prstGeom prst="rect">
            <a:avLst/>
          </a:prstGeom>
        </p:spPr>
        <p:txBody>
          <a:bodyPr lIns="0" tIns="0" rIns="0" bIns="0" rtlCol="0" anchor="t">
            <a:spAutoFit/>
          </a:bodyPr>
          <a:lstStyle/>
          <a:p>
            <a:pPr marL="0" lvl="1" indent="0" algn="l">
              <a:lnSpc>
                <a:spcPts val="7200"/>
              </a:lnSpc>
            </a:pPr>
            <a:r>
              <a:rPr lang="en-US" sz="8000" b="1" spc="-368" dirty="0">
                <a:solidFill>
                  <a:srgbClr val="00694C"/>
                </a:solidFill>
                <a:latin typeface="Raleway Medium"/>
                <a:ea typeface="Raleway Medium"/>
                <a:cs typeface="Raleway Medium"/>
                <a:sym typeface="Raleway Medium"/>
              </a:rPr>
              <a:t>Data handling</a:t>
            </a:r>
          </a:p>
        </p:txBody>
      </p:sp>
      <p:sp>
        <p:nvSpPr>
          <p:cNvPr id="3" name="TextBox 3"/>
          <p:cNvSpPr txBox="1"/>
          <p:nvPr/>
        </p:nvSpPr>
        <p:spPr>
          <a:xfrm>
            <a:off x="1219200" y="1562100"/>
            <a:ext cx="7635008" cy="763222"/>
          </a:xfrm>
          <a:prstGeom prst="rect">
            <a:avLst/>
          </a:prstGeom>
        </p:spPr>
        <p:txBody>
          <a:bodyPr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EXCEL to repeat the queries like the following sample</a:t>
            </a:r>
          </a:p>
        </p:txBody>
      </p:sp>
      <p:pic>
        <p:nvPicPr>
          <p:cNvPr id="4" name="Picture 4"/>
          <p:cNvPicPr>
            <a:picLocks noChangeAspect="1"/>
          </p:cNvPicPr>
          <p:nvPr/>
        </p:nvPicPr>
        <p:blipFill>
          <a:blip r:embed="rId2"/>
          <a:stretch>
            <a:fillRect/>
          </a:stretch>
        </p:blipFill>
        <p:spPr>
          <a:xfrm>
            <a:off x="8801416" y="266700"/>
            <a:ext cx="7657784" cy="765778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6752222-5DE2-48D4-B18F-77FFCF00DB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785539"/>
            <a:ext cx="12877800" cy="71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386180" y="266700"/>
            <a:ext cx="13515640" cy="703398"/>
          </a:xfrm>
          <a:prstGeom prst="rect">
            <a:avLst/>
          </a:prstGeom>
        </p:spPr>
        <p:txBody>
          <a:bodyPr lIns="0" tIns="0" rIns="0" bIns="0" rtlCol="0" anchor="t">
            <a:spAutoFit/>
          </a:bodyPr>
          <a:lstStyle/>
          <a:p>
            <a:pPr marL="0" lvl="1" indent="0" algn="ctr">
              <a:lnSpc>
                <a:spcPts val="5400"/>
              </a:lnSpc>
            </a:pPr>
            <a:r>
              <a:rPr lang="en-US" sz="6000" b="1" spc="-276" dirty="0">
                <a:solidFill>
                  <a:srgbClr val="00694C"/>
                </a:solidFill>
                <a:latin typeface="Raleway Medium"/>
                <a:ea typeface="Raleway Medium"/>
                <a:cs typeface="Raleway Medium"/>
                <a:sym typeface="Raleway Medium"/>
              </a:rPr>
              <a:t>Insert data into tables SQL sample</a:t>
            </a:r>
          </a:p>
        </p:txBody>
      </p:sp>
      <p:pic>
        <p:nvPicPr>
          <p:cNvPr id="5" name="Picture 4">
            <a:extLst>
              <a:ext uri="{FF2B5EF4-FFF2-40B4-BE49-F238E27FC236}">
                <a16:creationId xmlns:a16="http://schemas.microsoft.com/office/drawing/2014/main" id="{C7ECEE4B-AE55-F4EE-63A4-4BC9E5E673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1160" y="1028700"/>
            <a:ext cx="13515640" cy="9078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3336106" y="647700"/>
            <a:ext cx="11599094" cy="2327753"/>
          </a:xfrm>
          <a:prstGeom prst="rect">
            <a:avLst/>
          </a:prstGeom>
        </p:spPr>
        <p:txBody>
          <a:bodyPr wrap="square"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Analysis of Trends Using Python</a:t>
            </a:r>
          </a:p>
        </p:txBody>
      </p:sp>
      <p:sp>
        <p:nvSpPr>
          <p:cNvPr id="5" name="TextBox 5"/>
          <p:cNvSpPr txBox="1"/>
          <p:nvPr/>
        </p:nvSpPr>
        <p:spPr>
          <a:xfrm>
            <a:off x="1981200" y="3176078"/>
            <a:ext cx="12352747" cy="4908588"/>
          </a:xfrm>
          <a:prstGeom prst="rect">
            <a:avLst/>
          </a:prstGeom>
        </p:spPr>
        <p:txBody>
          <a:bodyPr wrap="square" lIns="0" tIns="0" rIns="0" bIns="0" rtlCol="0" anchor="t">
            <a:spAutoFit/>
          </a:bodyPr>
          <a:lstStyle/>
          <a:p>
            <a:pPr marL="0" marR="0" lvl="0" indent="0" defTabSz="914400" rtl="0" eaLnBrk="1" fontAlgn="auto" latinLnBrk="0" hangingPunct="1">
              <a:lnSpc>
                <a:spcPts val="308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After importing libraries from python such as pandas,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numpy</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matplotlib.pyplot</a:t>
            </a:r>
            <a:r>
              <a:rPr lang="en-US" sz="2200" b="1" dirty="0">
                <a:solidFill>
                  <a:srgbClr val="00694C"/>
                </a:solidFill>
                <a:latin typeface="Raleway Semi-Bold"/>
                <a:ea typeface="Raleway Semi-Bold"/>
                <a:cs typeface="Raleway Semi-Bold"/>
                <a:sym typeface="Raleway Semi-Bold"/>
              </a:rPr>
              <a:t> and seaborn:</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I</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mporting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from csv file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head and tail</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information and description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cleaning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Data shape and size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cloumns</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and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df</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ome</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counts</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sorting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Insights were as presented in the next couple of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247395" y="2958361"/>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228600" y="2958361"/>
            <a:ext cx="8812005" cy="7061939"/>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6" name="Picture 15">
            <a:extLst>
              <a:ext uri="{FF2B5EF4-FFF2-40B4-BE49-F238E27FC236}">
                <a16:creationId xmlns:a16="http://schemas.microsoft.com/office/drawing/2014/main" id="{66E859FF-FB92-5BF4-27F9-1811839FF81F}"/>
              </a:ext>
            </a:extLst>
          </p:cNvPr>
          <p:cNvPicPr>
            <a:picLocks noChangeAspect="1"/>
          </p:cNvPicPr>
          <p:nvPr/>
        </p:nvPicPr>
        <p:blipFill>
          <a:blip r:embed="rId2"/>
          <a:stretch>
            <a:fillRect/>
          </a:stretch>
        </p:blipFill>
        <p:spPr>
          <a:xfrm>
            <a:off x="354800" y="4020606"/>
            <a:ext cx="8559604" cy="5923494"/>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1204896" y="323438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Gender</a:t>
            </a:r>
          </a:p>
        </p:txBody>
      </p:sp>
      <p:sp>
        <p:nvSpPr>
          <p:cNvPr id="20" name="TextBox 9">
            <a:extLst>
              <a:ext uri="{FF2B5EF4-FFF2-40B4-BE49-F238E27FC236}">
                <a16:creationId xmlns:a16="http://schemas.microsoft.com/office/drawing/2014/main" id="{EE447B13-CF39-6FA3-3549-96E2F93C88D9}"/>
              </a:ext>
            </a:extLst>
          </p:cNvPr>
          <p:cNvSpPr txBox="1"/>
          <p:nvPr/>
        </p:nvSpPr>
        <p:spPr>
          <a:xfrm>
            <a:off x="9215801" y="3198499"/>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rPr>
              <a:t>Conclusion</a:t>
            </a:r>
            <a:r>
              <a:rPr lang="en-US" sz="5500" b="1" spc="-253" dirty="0">
                <a:solidFill>
                  <a:srgbClr val="00694C"/>
                </a:solidFill>
                <a:latin typeface="Raleway Medium"/>
                <a:ea typeface="Raleway Medium"/>
                <a:cs typeface="Raleway Medium"/>
                <a:sym typeface="Raleway Medium"/>
              </a:rPr>
              <a:t> Across Months</a:t>
            </a:r>
          </a:p>
        </p:txBody>
      </p:sp>
      <p:sp>
        <p:nvSpPr>
          <p:cNvPr id="11" name="TextBox 10">
            <a:extLst>
              <a:ext uri="{FF2B5EF4-FFF2-40B4-BE49-F238E27FC236}">
                <a16:creationId xmlns:a16="http://schemas.microsoft.com/office/drawing/2014/main" id="{37BEC951-3D9B-B71C-2F3F-B6FC1673C058}"/>
              </a:ext>
            </a:extLst>
          </p:cNvPr>
          <p:cNvSpPr txBox="1"/>
          <p:nvPr/>
        </p:nvSpPr>
        <p:spPr>
          <a:xfrm>
            <a:off x="9345897" y="3883981"/>
            <a:ext cx="8614999" cy="5111207"/>
          </a:xfrm>
          <a:prstGeom prst="rect">
            <a:avLst/>
          </a:prstGeom>
          <a:noFill/>
        </p:spPr>
        <p:txBody>
          <a:bodyPr wrap="square">
            <a:spAutoFit/>
          </a:bodyPr>
          <a:lstStyle/>
          <a:p>
            <a:pPr>
              <a:lnSpc>
                <a:spcPct val="150000"/>
              </a:lnSpc>
              <a:spcBef>
                <a:spcPct val="0"/>
              </a:spcBef>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The gender distribution of our e-commerce customer base is almost evenly split between male and female.</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Implication: Our marketing and product strategies should target both genders equally.</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Next Step: Perform a deeper analysis to understand gender-specific purchasing behavior and optimize campaigns accordingly.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112250" y="2922263"/>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52399" y="2751766"/>
            <a:ext cx="8888206" cy="7268534"/>
            <a:chOff x="-12056" y="-38100"/>
            <a:chExt cx="1406228" cy="1340457"/>
          </a:xfrm>
        </p:grpSpPr>
        <p:sp>
          <p:nvSpPr>
            <p:cNvPr id="7" name="Freeform 7"/>
            <p:cNvSpPr/>
            <p:nvPr/>
          </p:nvSpPr>
          <p:spPr>
            <a:xfrm>
              <a:off x="-12056" y="-4684"/>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8" name="Picture 17">
            <a:extLst>
              <a:ext uri="{FF2B5EF4-FFF2-40B4-BE49-F238E27FC236}">
                <a16:creationId xmlns:a16="http://schemas.microsoft.com/office/drawing/2014/main" id="{763BE518-1C65-873F-C54D-AD444E84B992}"/>
              </a:ext>
            </a:extLst>
          </p:cNvPr>
          <p:cNvPicPr>
            <a:picLocks noChangeAspect="1"/>
          </p:cNvPicPr>
          <p:nvPr/>
        </p:nvPicPr>
        <p:blipFill>
          <a:blip r:embed="rId2"/>
          <a:stretch>
            <a:fillRect/>
          </a:stretch>
        </p:blipFill>
        <p:spPr>
          <a:xfrm>
            <a:off x="304801" y="4027097"/>
            <a:ext cx="8154582" cy="5824687"/>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9171194" y="3233308"/>
            <a:ext cx="8407092"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Conclusion Across Months</a:t>
            </a:r>
          </a:p>
        </p:txBody>
      </p:sp>
      <p:sp>
        <p:nvSpPr>
          <p:cNvPr id="20" name="TextBox 9">
            <a:extLst>
              <a:ext uri="{FF2B5EF4-FFF2-40B4-BE49-F238E27FC236}">
                <a16:creationId xmlns:a16="http://schemas.microsoft.com/office/drawing/2014/main" id="{EE447B13-CF39-6FA3-3549-96E2F93C88D9}"/>
              </a:ext>
            </a:extLst>
          </p:cNvPr>
          <p:cNvSpPr txBox="1"/>
          <p:nvPr/>
        </p:nvSpPr>
        <p:spPr>
          <a:xfrm>
            <a:off x="152399" y="3214258"/>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Transactions Across Months</a:t>
            </a:r>
          </a:p>
        </p:txBody>
      </p:sp>
      <p:sp>
        <p:nvSpPr>
          <p:cNvPr id="12" name="TextBox 11">
            <a:extLst>
              <a:ext uri="{FF2B5EF4-FFF2-40B4-BE49-F238E27FC236}">
                <a16:creationId xmlns:a16="http://schemas.microsoft.com/office/drawing/2014/main" id="{6BB69EDB-C174-B4D4-FF9E-28142566C140}"/>
              </a:ext>
            </a:extLst>
          </p:cNvPr>
          <p:cNvSpPr txBox="1"/>
          <p:nvPr/>
        </p:nvSpPr>
        <p:spPr>
          <a:xfrm>
            <a:off x="457200" y="6660119"/>
            <a:ext cx="7824688" cy="2819400"/>
          </a:xfrm>
          <a:prstGeom prst="rect">
            <a:avLst/>
          </a:prstGeom>
          <a:noFill/>
        </p:spPr>
        <p:txBody>
          <a:bodyPr wrap="square" rtlCol="0">
            <a:spAutoFit/>
          </a:bodyPr>
          <a:lstStyle/>
          <a:p>
            <a:endParaRPr lang="en-US" dirty="0"/>
          </a:p>
        </p:txBody>
      </p:sp>
      <p:sp>
        <p:nvSpPr>
          <p:cNvPr id="15" name="Rectangle 4">
            <a:extLst>
              <a:ext uri="{FF2B5EF4-FFF2-40B4-BE49-F238E27FC236}">
                <a16:creationId xmlns:a16="http://schemas.microsoft.com/office/drawing/2014/main" id="{B2B53FD1-3358-7CBB-88A5-03482889FB69}"/>
              </a:ext>
            </a:extLst>
          </p:cNvPr>
          <p:cNvSpPr>
            <a:spLocks noChangeArrowheads="1"/>
          </p:cNvSpPr>
          <p:nvPr/>
        </p:nvSpPr>
        <p:spPr bwMode="auto">
          <a:xfrm>
            <a:off x="304801" y="5272207"/>
            <a:ext cx="6629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6" eaLnBrk="0" fontAlgn="base" hangingPunct="0">
              <a:spcBef>
                <a:spcPct val="0"/>
              </a:spcBef>
              <a:spcAft>
                <a:spcPct val="0"/>
              </a:spcAft>
            </a:pPr>
            <a:endParaRPr lang="en-US" altLang="en-US" dirty="0">
              <a:latin typeface="Arial" panose="020B0604020202020204" pitchFamily="34" charset="0"/>
            </a:endParaRPr>
          </a:p>
          <a:p>
            <a:pPr lvl="6"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lvl="6" eaLnBrk="0" fontAlgn="base" hangingPunct="0">
              <a:spcBef>
                <a:spcPct val="0"/>
              </a:spcBef>
              <a:spcAft>
                <a:spcPct val="0"/>
              </a:spcAft>
            </a:pPr>
            <a:endParaRPr lang="en-US" altLang="en-US" dirty="0">
              <a:latin typeface="Arial" panose="020B0604020202020204" pitchFamily="34" charset="0"/>
            </a:endParaRPr>
          </a:p>
        </p:txBody>
      </p:sp>
      <p:sp>
        <p:nvSpPr>
          <p:cNvPr id="24" name="TextBox 23">
            <a:extLst>
              <a:ext uri="{FF2B5EF4-FFF2-40B4-BE49-F238E27FC236}">
                <a16:creationId xmlns:a16="http://schemas.microsoft.com/office/drawing/2014/main" id="{6E477451-7A9F-67DB-6847-881052BB63C2}"/>
              </a:ext>
            </a:extLst>
          </p:cNvPr>
          <p:cNvSpPr txBox="1"/>
          <p:nvPr/>
        </p:nvSpPr>
        <p:spPr>
          <a:xfrm>
            <a:off x="9093200" y="4256544"/>
            <a:ext cx="8585200" cy="4154984"/>
          </a:xfrm>
          <a:prstGeom prst="rect">
            <a:avLst/>
          </a:prstGeom>
          <a:noFill/>
        </p:spPr>
        <p:txBody>
          <a:bodyPr wrap="square">
            <a:spAutoFit/>
          </a:bodyPr>
          <a:lstStyle/>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 number of monthly transactions has shown significant growth from early 2022 to mid-2024.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There is a clear upward trend, with notable spikes in transaction activity in early 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Implication: The growth indicates increased customer engagement and demand. Investigate reasons for the recent spike and explore sustaining this momentum moving forward.</a:t>
            </a:r>
          </a:p>
        </p:txBody>
      </p:sp>
    </p:spTree>
    <p:extLst>
      <p:ext uri="{BB962C8B-B14F-4D97-AF65-F5344CB8AC3E}">
        <p14:creationId xmlns:p14="http://schemas.microsoft.com/office/powerpoint/2010/main" val="10147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200" b="1" dirty="0">
                  <a:solidFill>
                    <a:srgbClr val="00694C"/>
                  </a:solidFill>
                  <a:latin typeface="Raleway Semi-Bold"/>
                </a:rPr>
                <a:t>The chart indicates that cities like Cairo, Port Said, and Aswan have the highest data counts, suggesting significant engagement or activity in these areas. </a:t>
              </a:r>
            </a:p>
            <a:p>
              <a:pPr marL="342900" indent="-342900">
                <a:buFont typeface="Arial" panose="020B0604020202020204" pitchFamily="34" charset="0"/>
                <a:buChar char="•"/>
              </a:pPr>
              <a:endParaRPr lang="en-US" sz="2200" b="1" dirty="0">
                <a:solidFill>
                  <a:srgbClr val="00694C"/>
                </a:solidFill>
                <a:latin typeface="Raleway Semi-Bold"/>
              </a:endParaRPr>
            </a:p>
            <a:p>
              <a:pPr marL="342900" indent="-342900">
                <a:buFont typeface="Arial" panose="020B0604020202020204" pitchFamily="34" charset="0"/>
                <a:buChar char="•"/>
              </a:pPr>
              <a:r>
                <a:rPr lang="en-US" sz="2200" b="1" dirty="0">
                  <a:solidFill>
                    <a:srgbClr val="00694C"/>
                  </a:solidFill>
                  <a:latin typeface="Raleway Semi-Bold"/>
                </a:rPr>
                <a:t>In contrast, cities such as Beni Suef show lower counts, highlighting potential opportunities for increased focus or outreach. This distribution provides valuable insights for prioritizing efforts based on regional performance</a:t>
              </a:r>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1204896" y="308610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Cities</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603563"/>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Conclusion of Cities</a:t>
            </a:r>
          </a:p>
        </p:txBody>
      </p:sp>
      <p:pic>
        <p:nvPicPr>
          <p:cNvPr id="10" name="Picture 9">
            <a:extLst>
              <a:ext uri="{FF2B5EF4-FFF2-40B4-BE49-F238E27FC236}">
                <a16:creationId xmlns:a16="http://schemas.microsoft.com/office/drawing/2014/main" id="{A791D5EE-407B-B47C-83D7-E9CEAFCF0A9F}"/>
              </a:ext>
            </a:extLst>
          </p:cNvPr>
          <p:cNvPicPr>
            <a:picLocks noChangeAspect="1"/>
          </p:cNvPicPr>
          <p:nvPr/>
        </p:nvPicPr>
        <p:blipFill>
          <a:blip r:embed="rId2"/>
          <a:stretch>
            <a:fillRect/>
          </a:stretch>
        </p:blipFill>
        <p:spPr>
          <a:xfrm>
            <a:off x="598878" y="3730147"/>
            <a:ext cx="8086725" cy="6238875"/>
          </a:xfrm>
          <a:prstGeom prst="rect">
            <a:avLst/>
          </a:prstGeom>
        </p:spPr>
      </p:pic>
    </p:spTree>
    <p:extLst>
      <p:ext uri="{BB962C8B-B14F-4D97-AF65-F5344CB8AC3E}">
        <p14:creationId xmlns:p14="http://schemas.microsoft.com/office/powerpoint/2010/main" val="16880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282991" y="3086100"/>
            <a:ext cx="8812005" cy="591316"/>
          </a:xfrm>
          <a:prstGeom prst="rect">
            <a:avLst/>
          </a:prstGeom>
        </p:spPr>
        <p:txBody>
          <a:bodyPr wrap="square" lIns="0" tIns="0" rIns="0" bIns="0" rtlCol="0" anchor="t">
            <a:spAutoFit/>
          </a:bodyPr>
          <a:lstStyle/>
          <a:p>
            <a:pPr marL="0" lvl="1" indent="0" algn="ctr">
              <a:lnSpc>
                <a:spcPts val="4950"/>
              </a:lnSpc>
            </a:pPr>
            <a:r>
              <a:rPr lang="en-US" sz="3600" b="1" spc="-253" dirty="0">
                <a:solidFill>
                  <a:srgbClr val="00694C"/>
                </a:solidFill>
                <a:latin typeface="Raleway Medium"/>
                <a:ea typeface="Raleway Medium"/>
                <a:cs typeface="Raleway Medium"/>
                <a:sym typeface="Raleway Medium"/>
              </a:rPr>
              <a:t>Customer Segmentation by City and Gender</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Gender and Transaction Status</a:t>
            </a:r>
          </a:p>
        </p:txBody>
      </p:sp>
      <p:pic>
        <p:nvPicPr>
          <p:cNvPr id="12" name="Picture 11">
            <a:extLst>
              <a:ext uri="{FF2B5EF4-FFF2-40B4-BE49-F238E27FC236}">
                <a16:creationId xmlns:a16="http://schemas.microsoft.com/office/drawing/2014/main" id="{DAE482C3-3686-1C28-45AD-6602C1FC3E74}"/>
              </a:ext>
            </a:extLst>
          </p:cNvPr>
          <p:cNvPicPr>
            <a:picLocks noChangeAspect="1"/>
          </p:cNvPicPr>
          <p:nvPr/>
        </p:nvPicPr>
        <p:blipFill>
          <a:blip r:embed="rId2"/>
          <a:srcRect t="4189"/>
          <a:stretch/>
        </p:blipFill>
        <p:spPr>
          <a:xfrm>
            <a:off x="380999" y="3976066"/>
            <a:ext cx="8496118" cy="5926453"/>
          </a:xfrm>
          <a:prstGeom prst="rect">
            <a:avLst/>
          </a:prstGeom>
        </p:spPr>
      </p:pic>
      <p:pic>
        <p:nvPicPr>
          <p:cNvPr id="9" name="Picture 8">
            <a:extLst>
              <a:ext uri="{FF2B5EF4-FFF2-40B4-BE49-F238E27FC236}">
                <a16:creationId xmlns:a16="http://schemas.microsoft.com/office/drawing/2014/main" id="{289418EE-3FBB-DB77-5B0D-22792EB645C8}"/>
              </a:ext>
            </a:extLst>
          </p:cNvPr>
          <p:cNvPicPr>
            <a:picLocks noChangeAspect="1"/>
          </p:cNvPicPr>
          <p:nvPr/>
        </p:nvPicPr>
        <p:blipFill>
          <a:blip r:embed="rId3"/>
          <a:stretch>
            <a:fillRect/>
          </a:stretch>
        </p:blipFill>
        <p:spPr>
          <a:xfrm>
            <a:off x="9553330" y="4239795"/>
            <a:ext cx="8563060" cy="5942922"/>
          </a:xfrm>
          <a:prstGeom prst="rect">
            <a:avLst/>
          </a:prstGeom>
        </p:spPr>
      </p:pic>
    </p:spTree>
    <p:extLst>
      <p:ext uri="{BB962C8B-B14F-4D97-AF65-F5344CB8AC3E}">
        <p14:creationId xmlns:p14="http://schemas.microsoft.com/office/powerpoint/2010/main" val="198315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4833F2C5-82D0-A0CD-B1C5-56E220479D1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0A796CD-C5D3-6BF4-E143-669469454C2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CDD733E1-D3E3-1CBB-162A-37E1BDF6CE4C}"/>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B0E92FFF-48AD-DA2A-9550-C568F42EF225}"/>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FE836CA8-71F4-910B-E887-421AA3C0BBBE}"/>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4D1F6997-6F8A-4E7C-8344-59052BCD6A7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81A8FE5-5640-0BA1-43FD-8AD0DC11A201}"/>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B2377EF2-5310-974A-6EA3-86B74ACD7F0C}"/>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B7DEB3D5-EF4D-E807-737F-23FDF0B87C5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D59539B-AFB2-C06D-196D-43757FD0C15F}"/>
              </a:ext>
            </a:extLst>
          </p:cNvPr>
          <p:cNvSpPr txBox="1"/>
          <p:nvPr/>
        </p:nvSpPr>
        <p:spPr>
          <a:xfrm>
            <a:off x="138094" y="3198499"/>
            <a:ext cx="9005906" cy="6496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Transaction Status Distribution</a:t>
            </a:r>
          </a:p>
        </p:txBody>
      </p:sp>
      <p:sp>
        <p:nvSpPr>
          <p:cNvPr id="20" name="TextBox 9">
            <a:extLst>
              <a:ext uri="{FF2B5EF4-FFF2-40B4-BE49-F238E27FC236}">
                <a16:creationId xmlns:a16="http://schemas.microsoft.com/office/drawing/2014/main" id="{B1346AE6-31BD-DA4B-E0E4-9CD31B11CAE5}"/>
              </a:ext>
            </a:extLst>
          </p:cNvPr>
          <p:cNvSpPr txBox="1"/>
          <p:nvPr/>
        </p:nvSpPr>
        <p:spPr>
          <a:xfrm>
            <a:off x="9215802" y="2781300"/>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Gender and Transaction Status</a:t>
            </a:r>
          </a:p>
        </p:txBody>
      </p:sp>
      <p:pic>
        <p:nvPicPr>
          <p:cNvPr id="11" name="Picture 10">
            <a:extLst>
              <a:ext uri="{FF2B5EF4-FFF2-40B4-BE49-F238E27FC236}">
                <a16:creationId xmlns:a16="http://schemas.microsoft.com/office/drawing/2014/main" id="{AC1B11BD-F42C-3D52-AFD6-820631BB25B1}"/>
              </a:ext>
            </a:extLst>
          </p:cNvPr>
          <p:cNvPicPr>
            <a:picLocks noChangeAspect="1"/>
          </p:cNvPicPr>
          <p:nvPr/>
        </p:nvPicPr>
        <p:blipFill>
          <a:blip r:embed="rId2"/>
          <a:stretch>
            <a:fillRect/>
          </a:stretch>
        </p:blipFill>
        <p:spPr>
          <a:xfrm>
            <a:off x="312352" y="4008951"/>
            <a:ext cx="8657392" cy="5942922"/>
          </a:xfrm>
          <a:prstGeom prst="rect">
            <a:avLst/>
          </a:prstGeom>
        </p:spPr>
      </p:pic>
      <p:pic>
        <p:nvPicPr>
          <p:cNvPr id="10" name="Picture 9">
            <a:extLst>
              <a:ext uri="{FF2B5EF4-FFF2-40B4-BE49-F238E27FC236}">
                <a16:creationId xmlns:a16="http://schemas.microsoft.com/office/drawing/2014/main" id="{1491201A-108A-A1C7-7720-2F0F56365DAA}"/>
              </a:ext>
            </a:extLst>
          </p:cNvPr>
          <p:cNvPicPr>
            <a:picLocks noChangeAspect="1"/>
          </p:cNvPicPr>
          <p:nvPr/>
        </p:nvPicPr>
        <p:blipFill>
          <a:blip r:embed="rId3"/>
          <a:stretch>
            <a:fillRect/>
          </a:stretch>
        </p:blipFill>
        <p:spPr>
          <a:xfrm>
            <a:off x="9325466" y="3993693"/>
            <a:ext cx="8644877" cy="6169687"/>
          </a:xfrm>
          <a:prstGeom prst="rect">
            <a:avLst/>
          </a:prstGeom>
        </p:spPr>
      </p:pic>
    </p:spTree>
    <p:extLst>
      <p:ext uri="{BB962C8B-B14F-4D97-AF65-F5344CB8AC3E}">
        <p14:creationId xmlns:p14="http://schemas.microsoft.com/office/powerpoint/2010/main" val="411777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A7CC690F-3BFB-4C6F-166F-3128EC5CD6F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7145DE2-56DC-7CB6-1467-2BB35946F3D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3D2D2024-C9E3-A79C-E2AD-7DC256B053C7}"/>
              </a:ext>
            </a:extLst>
          </p:cNvPr>
          <p:cNvGrpSpPr/>
          <p:nvPr/>
        </p:nvGrpSpPr>
        <p:grpSpPr>
          <a:xfrm>
            <a:off x="9124950" y="2840531"/>
            <a:ext cx="8812004" cy="7027370"/>
            <a:chOff x="0" y="0"/>
            <a:chExt cx="1394172" cy="1302357"/>
          </a:xfrm>
        </p:grpSpPr>
        <p:sp>
          <p:nvSpPr>
            <p:cNvPr id="4" name="Freeform 4">
              <a:extLst>
                <a:ext uri="{FF2B5EF4-FFF2-40B4-BE49-F238E27FC236}">
                  <a16:creationId xmlns:a16="http://schemas.microsoft.com/office/drawing/2014/main" id="{B05C82D2-4D69-7F5D-5190-21AA19FCFDF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4A010EB8-1BFA-3404-C312-D15F10B5EE3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3EEC841F-9848-4ABF-3943-FBF0C4A867EA}"/>
              </a:ext>
            </a:extLst>
          </p:cNvPr>
          <p:cNvGrpSpPr/>
          <p:nvPr/>
        </p:nvGrpSpPr>
        <p:grpSpPr>
          <a:xfrm>
            <a:off x="146050" y="2840531"/>
            <a:ext cx="8812005" cy="7061939"/>
            <a:chOff x="0" y="0"/>
            <a:chExt cx="1394172" cy="1302357"/>
          </a:xfrm>
        </p:grpSpPr>
        <p:sp>
          <p:nvSpPr>
            <p:cNvPr id="7" name="Freeform 7">
              <a:extLst>
                <a:ext uri="{FF2B5EF4-FFF2-40B4-BE49-F238E27FC236}">
                  <a16:creationId xmlns:a16="http://schemas.microsoft.com/office/drawing/2014/main" id="{4C49FE73-E338-DDD1-ABF7-18E5E161079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AS" dirty="0"/>
            </a:p>
          </p:txBody>
        </p:sp>
        <p:sp>
          <p:nvSpPr>
            <p:cNvPr id="8" name="TextBox 8">
              <a:extLst>
                <a:ext uri="{FF2B5EF4-FFF2-40B4-BE49-F238E27FC236}">
                  <a16:creationId xmlns:a16="http://schemas.microsoft.com/office/drawing/2014/main" id="{114BF085-84C6-268C-B8E0-623AA4950003}"/>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4154412B-14E5-1BF2-5F65-75562CB1B2B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23545CD4-ED5E-2325-CA77-34F872046C67}"/>
              </a:ext>
            </a:extLst>
          </p:cNvPr>
          <p:cNvSpPr txBox="1"/>
          <p:nvPr/>
        </p:nvSpPr>
        <p:spPr>
          <a:xfrm>
            <a:off x="152400" y="2552700"/>
            <a:ext cx="9601200" cy="1942583"/>
          </a:xfrm>
          <a:prstGeom prst="rect">
            <a:avLst/>
          </a:prstGeom>
        </p:spPr>
        <p:txBody>
          <a:bodyPr wrap="square" lIns="0" tIns="0" rIns="0" bIns="0" rtlCol="0" anchor="t">
            <a:spAutoFit/>
          </a:bodyPr>
          <a:lstStyle/>
          <a:p>
            <a:pPr marL="0" marR="0" lvl="1" indent="0" algn="ctr" defTabSz="914400" rtl="0" eaLnBrk="1" fontAlgn="auto" latinLnBrk="0" hangingPunct="1">
              <a:lnSpc>
                <a:spcPts val="8010"/>
              </a:lnSpc>
              <a:spcBef>
                <a:spcPts val="0"/>
              </a:spcBef>
              <a:spcAft>
                <a:spcPts val="0"/>
              </a:spcAft>
              <a:buClrTx/>
              <a:buSzTx/>
              <a:buFontTx/>
              <a:buNone/>
              <a:tabLst/>
              <a:defRPr/>
            </a:pP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Analyzing The </a:t>
            </a:r>
            <a:r>
              <a:rPr lang="en-US" sz="4000" b="1" spc="-409" dirty="0">
                <a:solidFill>
                  <a:srgbClr val="00694C"/>
                </a:solidFill>
                <a:latin typeface="Raleway Medium"/>
                <a:ea typeface="Raleway Medium"/>
                <a:cs typeface="Raleway Medium"/>
                <a:sym typeface="Raleway Medium"/>
              </a:rPr>
              <a:t>C</a:t>
            </a:r>
            <a:r>
              <a:rPr kumimoji="0" lang="en-US" sz="40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orrelation</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Between  </a:t>
            </a:r>
            <a:r>
              <a:rPr lang="en-US" sz="4400" b="1" spc="-409" dirty="0">
                <a:solidFill>
                  <a:srgbClr val="00694C"/>
                </a:solidFill>
                <a:latin typeface="Raleway Medium"/>
                <a:ea typeface="Raleway Medium"/>
                <a:cs typeface="Raleway Medium"/>
                <a:sym typeface="Raleway Medium"/>
              </a:rPr>
              <a:t>N</a:t>
            </a:r>
            <a:r>
              <a:rPr kumimoji="0" lang="en-US" sz="44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umerical</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Features</a:t>
            </a:r>
          </a:p>
        </p:txBody>
      </p:sp>
      <p:sp>
        <p:nvSpPr>
          <p:cNvPr id="20" name="TextBox 9">
            <a:extLst>
              <a:ext uri="{FF2B5EF4-FFF2-40B4-BE49-F238E27FC236}">
                <a16:creationId xmlns:a16="http://schemas.microsoft.com/office/drawing/2014/main" id="{E62BD64E-4EF7-F639-6B1F-97AF8600D22D}"/>
              </a:ext>
            </a:extLst>
          </p:cNvPr>
          <p:cNvSpPr txBox="1"/>
          <p:nvPr/>
        </p:nvSpPr>
        <p:spPr>
          <a:xfrm>
            <a:off x="9215554" y="3009900"/>
            <a:ext cx="8691199" cy="6412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Customer Loyalty Analysis</a:t>
            </a:r>
          </a:p>
        </p:txBody>
      </p:sp>
      <p:pic>
        <p:nvPicPr>
          <p:cNvPr id="9" name="Picture 8">
            <a:extLst>
              <a:ext uri="{FF2B5EF4-FFF2-40B4-BE49-F238E27FC236}">
                <a16:creationId xmlns:a16="http://schemas.microsoft.com/office/drawing/2014/main" id="{B9FB6CD4-3613-48F6-FB9A-D796237E4ECE}"/>
              </a:ext>
            </a:extLst>
          </p:cNvPr>
          <p:cNvPicPr>
            <a:picLocks noChangeAspect="1"/>
          </p:cNvPicPr>
          <p:nvPr/>
        </p:nvPicPr>
        <p:blipFill>
          <a:blip r:embed="rId2"/>
          <a:stretch>
            <a:fillRect/>
          </a:stretch>
        </p:blipFill>
        <p:spPr>
          <a:xfrm>
            <a:off x="9185352" y="4368685"/>
            <a:ext cx="8691200" cy="5511916"/>
          </a:xfrm>
          <a:prstGeom prst="rect">
            <a:avLst/>
          </a:prstGeom>
        </p:spPr>
      </p:pic>
      <p:pic>
        <p:nvPicPr>
          <p:cNvPr id="10" name="Picture 9">
            <a:extLst>
              <a:ext uri="{FF2B5EF4-FFF2-40B4-BE49-F238E27FC236}">
                <a16:creationId xmlns:a16="http://schemas.microsoft.com/office/drawing/2014/main" id="{21FC6ABA-949F-E10B-8C7D-8C5B93F9AA0E}"/>
              </a:ext>
            </a:extLst>
          </p:cNvPr>
          <p:cNvPicPr>
            <a:picLocks noChangeAspect="1"/>
          </p:cNvPicPr>
          <p:nvPr/>
        </p:nvPicPr>
        <p:blipFill>
          <a:blip r:embed="rId3"/>
          <a:stretch>
            <a:fillRect/>
          </a:stretch>
        </p:blipFill>
        <p:spPr>
          <a:xfrm>
            <a:off x="533400" y="4368685"/>
            <a:ext cx="8001001" cy="5533785"/>
          </a:xfrm>
          <a:prstGeom prst="rect">
            <a:avLst/>
          </a:prstGeom>
        </p:spPr>
      </p:pic>
    </p:spTree>
    <p:extLst>
      <p:ext uri="{BB962C8B-B14F-4D97-AF65-F5344CB8AC3E}">
        <p14:creationId xmlns:p14="http://schemas.microsoft.com/office/powerpoint/2010/main" val="182680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38100"/>
            <a:ext cx="16040100" cy="2327753"/>
          </a:xfrm>
          <a:prstGeom prst="rect">
            <a:avLst/>
          </a:prstGeom>
        </p:spPr>
        <p:txBody>
          <a:bodyPr lIns="0" tIns="0" rIns="0" bIns="0" rtlCol="0" anchor="t">
            <a:spAutoFit/>
          </a:bodyPr>
          <a:lstStyle/>
          <a:p>
            <a:pPr marL="0" lvl="1" indent="0" algn="ctr">
              <a:lnSpc>
                <a:spcPts val="9037"/>
              </a:lnSpc>
            </a:pPr>
            <a:r>
              <a:rPr lang="en-US" sz="10041" b="1" spc="-461" dirty="0">
                <a:solidFill>
                  <a:srgbClr val="FBF6F1"/>
                </a:solidFill>
                <a:latin typeface="Raleway Medium"/>
                <a:ea typeface="Raleway Medium"/>
                <a:cs typeface="Raleway Medium"/>
                <a:sym typeface="Raleway Medium"/>
              </a:rPr>
              <a:t>E-commerce analysis using power bi </a:t>
            </a:r>
          </a:p>
        </p:txBody>
      </p:sp>
      <p:grpSp>
        <p:nvGrpSpPr>
          <p:cNvPr id="3" name="Group 3"/>
          <p:cNvGrpSpPr/>
          <p:nvPr/>
        </p:nvGrpSpPr>
        <p:grpSpPr>
          <a:xfrm>
            <a:off x="9247394" y="2289653"/>
            <a:ext cx="8964406" cy="7844947"/>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81000" y="2324100"/>
            <a:ext cx="8659605" cy="7810500"/>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713492" y="2556781"/>
            <a:ext cx="4032209" cy="1323975"/>
          </a:xfrm>
          <a:prstGeom prst="rect">
            <a:avLst/>
          </a:prstGeom>
        </p:spPr>
        <p:txBody>
          <a:bodyPr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Building Visualizations </a:t>
            </a:r>
          </a:p>
        </p:txBody>
      </p:sp>
      <p:sp>
        <p:nvSpPr>
          <p:cNvPr id="11" name="TextBox 11"/>
          <p:cNvSpPr txBox="1"/>
          <p:nvPr/>
        </p:nvSpPr>
        <p:spPr>
          <a:xfrm>
            <a:off x="2292021" y="2809785"/>
            <a:ext cx="4837561" cy="3046796"/>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Import Data into Power BI from SQL</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Clean and Transform the Data</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a calendar table to facilitate accurate and flexible time-based analysis </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Relationships</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Measures Using DAX</a:t>
            </a:r>
          </a:p>
        </p:txBody>
      </p:sp>
      <p:sp>
        <p:nvSpPr>
          <p:cNvPr id="12" name="TextBox 12"/>
          <p:cNvSpPr txBox="1"/>
          <p:nvPr/>
        </p:nvSpPr>
        <p:spPr>
          <a:xfrm>
            <a:off x="9955196" y="3700625"/>
            <a:ext cx="4837561" cy="2662075"/>
          </a:xfrm>
          <a:prstGeom prst="rect">
            <a:avLst/>
          </a:prstGeom>
        </p:spPr>
        <p:txBody>
          <a:bodyPr lIns="0" tIns="0" rIns="0" bIns="0" rtlCol="0" anchor="t">
            <a:spAutoFit/>
          </a:bodyPr>
          <a:lstStyle/>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KPIs (Key Performance Indicators)</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Bar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Pie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Year Slicer</a:t>
            </a:r>
          </a:p>
          <a:p>
            <a:pPr marL="457200" indent="-457200" algn="just">
              <a:lnSpc>
                <a:spcPts val="2976"/>
              </a:lnSpc>
              <a:spcBef>
                <a:spcPct val="0"/>
              </a:spcBef>
              <a:buAutoNum type="arabicPeriod"/>
            </a:pPr>
            <a:endParaRPr lang="en-US" sz="2126" b="1" dirty="0">
              <a:solidFill>
                <a:srgbClr val="00694C"/>
              </a:solidFill>
              <a:latin typeface="Raleway Semi-Bold"/>
              <a:ea typeface="Raleway Semi-Bold"/>
              <a:cs typeface="Raleway Semi-Bold"/>
              <a:sym typeface="Raleway Semi-Bold"/>
            </a:endParaRPr>
          </a:p>
        </p:txBody>
      </p:sp>
      <p:pic>
        <p:nvPicPr>
          <p:cNvPr id="13" name="Picture 12">
            <a:extLst>
              <a:ext uri="{FF2B5EF4-FFF2-40B4-BE49-F238E27FC236}">
                <a16:creationId xmlns:a16="http://schemas.microsoft.com/office/drawing/2014/main" id="{EF128D40-4047-5690-8D33-45307CBDAF32}"/>
              </a:ext>
            </a:extLst>
          </p:cNvPr>
          <p:cNvPicPr>
            <a:picLocks noChangeAspect="1"/>
          </p:cNvPicPr>
          <p:nvPr/>
        </p:nvPicPr>
        <p:blipFill>
          <a:blip r:embed="rId2"/>
          <a:stretch>
            <a:fillRect/>
          </a:stretch>
        </p:blipFill>
        <p:spPr>
          <a:xfrm>
            <a:off x="352954" y="5949213"/>
            <a:ext cx="8715693" cy="3617510"/>
          </a:xfrm>
          <a:prstGeom prst="rect">
            <a:avLst/>
          </a:prstGeom>
        </p:spPr>
      </p:pic>
      <p:sp>
        <p:nvSpPr>
          <p:cNvPr id="15" name="TextBox 11">
            <a:extLst>
              <a:ext uri="{FF2B5EF4-FFF2-40B4-BE49-F238E27FC236}">
                <a16:creationId xmlns:a16="http://schemas.microsoft.com/office/drawing/2014/main" id="{3C9EA6D9-005B-3BA2-7B30-EFB237A94CC7}"/>
              </a:ext>
            </a:extLst>
          </p:cNvPr>
          <p:cNvSpPr txBox="1"/>
          <p:nvPr/>
        </p:nvSpPr>
        <p:spPr>
          <a:xfrm>
            <a:off x="2286000" y="9666549"/>
            <a:ext cx="4837561" cy="353751"/>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Build Visualizations</a:t>
            </a:r>
          </a:p>
        </p:txBody>
      </p:sp>
      <p:pic>
        <p:nvPicPr>
          <p:cNvPr id="17" name="Picture 16">
            <a:extLst>
              <a:ext uri="{FF2B5EF4-FFF2-40B4-BE49-F238E27FC236}">
                <a16:creationId xmlns:a16="http://schemas.microsoft.com/office/drawing/2014/main" id="{70A749B4-8E7A-38D2-FCC3-8F1CE3952117}"/>
              </a:ext>
            </a:extLst>
          </p:cNvPr>
          <p:cNvPicPr>
            <a:picLocks noChangeAspect="1"/>
          </p:cNvPicPr>
          <p:nvPr/>
        </p:nvPicPr>
        <p:blipFill>
          <a:blip r:embed="rId3"/>
          <a:stretch>
            <a:fillRect/>
          </a:stretch>
        </p:blipFill>
        <p:spPr>
          <a:xfrm>
            <a:off x="9982973" y="6009026"/>
            <a:ext cx="7493246" cy="41567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D8EA400A-F0E7-013B-E62E-A062FDA07B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E91117-ACF5-BCC9-5D59-F2D8BCA4C8F1}"/>
              </a:ext>
            </a:extLst>
          </p:cNvPr>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EC441FF0-D714-E836-189B-2C2B1651302C}"/>
              </a:ext>
            </a:extLst>
          </p:cNvPr>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a:extLst>
              <a:ext uri="{FF2B5EF4-FFF2-40B4-BE49-F238E27FC236}">
                <a16:creationId xmlns:a16="http://schemas.microsoft.com/office/drawing/2014/main" id="{EDDA3DCF-05A3-EC19-99A6-1E0A14CB6B79}"/>
              </a:ext>
            </a:extLst>
          </p:cNvPr>
          <p:cNvSpPr txBox="1"/>
          <p:nvPr/>
        </p:nvSpPr>
        <p:spPr>
          <a:xfrm>
            <a:off x="4254217" y="2841427"/>
            <a:ext cx="9779565"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Prepared By</a:t>
            </a:r>
          </a:p>
        </p:txBody>
      </p:sp>
      <p:sp>
        <p:nvSpPr>
          <p:cNvPr id="5" name="TextBox 5">
            <a:extLst>
              <a:ext uri="{FF2B5EF4-FFF2-40B4-BE49-F238E27FC236}">
                <a16:creationId xmlns:a16="http://schemas.microsoft.com/office/drawing/2014/main" id="{830A2853-94CF-9AFA-914C-3388D27B80A5}"/>
              </a:ext>
            </a:extLst>
          </p:cNvPr>
          <p:cNvSpPr txBox="1"/>
          <p:nvPr/>
        </p:nvSpPr>
        <p:spPr>
          <a:xfrm>
            <a:off x="2819400" y="5067300"/>
            <a:ext cx="11599094" cy="2868157"/>
          </a:xfrm>
          <a:prstGeom prst="rect">
            <a:avLst/>
          </a:prstGeom>
        </p:spPr>
        <p:txBody>
          <a:bodyPr lIns="0" tIns="0" rIns="0" bIns="0" rtlCol="0" anchor="t">
            <a:spAutoFit/>
          </a:bodyPr>
          <a:lstStyle/>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Abdelrahman Hassan Mahmoud</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Amany Alaraby</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Mahmoud Mohammed Shoshan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Maysan Salah Elghan</a:t>
            </a:r>
            <a:r>
              <a:rPr lang="en-US" sz="3200" b="1" dirty="0">
                <a:solidFill>
                  <a:srgbClr val="00694C"/>
                </a:solidFill>
                <a:latin typeface="Raleway Semi-Bold"/>
                <a:ea typeface="Raleway Semi-Bold"/>
                <a:cs typeface="Raleway Semi-Bold"/>
                <a:sym typeface="Raleway Semi-Bold"/>
              </a:rPr>
              <a:t>am</a:t>
            </a:r>
            <a:endPar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p:txBody>
      </p:sp>
    </p:spTree>
    <p:extLst>
      <p:ext uri="{BB962C8B-B14F-4D97-AF65-F5344CB8AC3E}">
        <p14:creationId xmlns:p14="http://schemas.microsoft.com/office/powerpoint/2010/main" val="455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4619387"/>
          </a:xfrm>
          <a:prstGeom prst="rect">
            <a:avLst/>
          </a:prstGeom>
          <a:noFill/>
        </p:spPr>
        <p:txBody>
          <a:bodyPr wrap="square">
            <a:spAutoFit/>
          </a:bodyPr>
          <a:lstStyle/>
          <a:p>
            <a:r>
              <a:rPr lang="en-US" sz="2800" b="1" dirty="0"/>
              <a:t>Based on the insights from the dashboard you provided, here are some tailored recommendations to improve your e-commerce performance:</a:t>
            </a:r>
          </a:p>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Customer Retention &amp; </a:t>
            </a:r>
            <a:r>
              <a:rPr lang="en-US" sz="2200" b="1" dirty="0">
                <a:solidFill>
                  <a:schemeClr val="bg1"/>
                </a:solidFill>
                <a:latin typeface="Raleway Semi-Bold"/>
              </a:rPr>
              <a:t>Engagement Active</a:t>
            </a:r>
            <a:r>
              <a:rPr lang="en-US" sz="2400" b="1" dirty="0">
                <a:solidFill>
                  <a:schemeClr val="bg1"/>
                </a:solidFill>
              </a:rPr>
              <a:t> Customers vs. Orders Burned: You have 2,516 orders burned, which indicates potential issues with order fulfillment or customer churn. Focus on: Enhanced customer support to resolve issues quickly . Re-engagement campaigns through emails, SMS, or social media to win back lost customers . Customer feedback surveys to understand why customers stop purchasing and how to improve.</a:t>
            </a:r>
          </a:p>
          <a:p>
            <a:pPr marL="457200" indent="-457200">
              <a:lnSpc>
                <a:spcPct val="150000"/>
              </a:lnSpc>
              <a:buAutoNum type="arabicPeriod"/>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Optimizing Average Order Value (AOV)Average Order/Customer (5.06): To raise </a:t>
            </a:r>
            <a:r>
              <a:rPr lang="en-US" sz="2400" b="1" dirty="0" err="1">
                <a:solidFill>
                  <a:schemeClr val="bg1"/>
                </a:solidFill>
              </a:rPr>
              <a:t>this:Upselling</a:t>
            </a:r>
            <a:r>
              <a:rPr lang="en-US" sz="2400" b="1" dirty="0">
                <a:solidFill>
                  <a:schemeClr val="bg1"/>
                </a:solidFill>
              </a:rPr>
              <a:t> and Cross-selling: Use product bundles, recommended products, and limited-time offers during </a:t>
            </a:r>
            <a:r>
              <a:rPr lang="en-US" sz="2400" b="1" dirty="0" err="1">
                <a:solidFill>
                  <a:schemeClr val="bg1"/>
                </a:solidFill>
              </a:rPr>
              <a:t>checkout.Free</a:t>
            </a:r>
            <a:r>
              <a:rPr lang="en-US" sz="2400" b="1" dirty="0">
                <a:solidFill>
                  <a:schemeClr val="bg1"/>
                </a:solidFill>
              </a:rPr>
              <a:t> Shipping Thresholds: Encourage larger orders by offering free shipping for purchases above a certain amount. Discounts on Bulk Purchases: Implement volume-based discounts for customers who buy more.</a:t>
            </a:r>
          </a:p>
          <a:p>
            <a:pPr>
              <a:lnSpc>
                <a:spcPct val="150000"/>
              </a:lnSpc>
            </a:pPr>
            <a:endParaRPr lang="en-US" sz="2400" b="1" dirty="0">
              <a:solidFill>
                <a:schemeClr val="bg1"/>
              </a:solidFill>
            </a:endParaRP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30E765B3-4AD4-184A-B488-86C011D5E7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FA62D9-BB8E-FE1C-54F3-93109EF9402C}"/>
              </a:ext>
            </a:extLst>
          </p:cNvPr>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a:extLst>
              <a:ext uri="{FF2B5EF4-FFF2-40B4-BE49-F238E27FC236}">
                <a16:creationId xmlns:a16="http://schemas.microsoft.com/office/drawing/2014/main" id="{92034EEB-3DE1-DFF6-0165-048069916CFC}"/>
              </a:ext>
            </a:extLst>
          </p:cNvPr>
          <p:cNvSpPr txBox="1"/>
          <p:nvPr/>
        </p:nvSpPr>
        <p:spPr>
          <a:xfrm>
            <a:off x="152400" y="876300"/>
            <a:ext cx="10668000"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endParaRPr>
          </a:p>
        </p:txBody>
      </p:sp>
      <p:sp>
        <p:nvSpPr>
          <p:cNvPr id="6" name="TextBox 5">
            <a:extLst>
              <a:ext uri="{FF2B5EF4-FFF2-40B4-BE49-F238E27FC236}">
                <a16:creationId xmlns:a16="http://schemas.microsoft.com/office/drawing/2014/main" id="{3DADDE89-15C4-F556-C9C9-20D07C1E1D8F}"/>
              </a:ext>
            </a:extLst>
          </p:cNvPr>
          <p:cNvSpPr txBox="1"/>
          <p:nvPr/>
        </p:nvSpPr>
        <p:spPr>
          <a:xfrm>
            <a:off x="152400" y="2324100"/>
            <a:ext cx="9451974" cy="7540526"/>
          </a:xfrm>
          <a:prstGeom prst="rect">
            <a:avLst/>
          </a:prstGeom>
          <a:noFill/>
        </p:spPr>
        <p:txBody>
          <a:bodyPr wrap="square">
            <a:spAutoFit/>
          </a:bodyPr>
          <a:lstStyle/>
          <a:p>
            <a:pPr marL="342900" indent="-342900">
              <a:buFont typeface="Wingdings" panose="05000000000000000000" pitchFamily="2" charset="2"/>
              <a:buChar char="v"/>
            </a:pPr>
            <a:r>
              <a:rPr lang="en-US" sz="2200" b="1" dirty="0">
                <a:solidFill>
                  <a:srgbClr val="00694C"/>
                </a:solidFill>
                <a:latin typeface="Raleway Semi-Bold"/>
              </a:rPr>
              <a:t>Target High-Performance Cities Orders by Cities: Cairo, Port Said, and Aswan are your top-performing cities. You can: Localized marketing efforts: Run targeted ads, promotions, or events specifically for top-performing cities. Improve shipping and fulfillment services in these cities to strengthen customer loyalty . Expand operations into nearby areas of high-performing cities to capture potential customers.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Boost Underperforming Regions Cities like Mansoura, Damietta, and Tanta have lower order numbers. Consider : Localized promotions and offers in these cities to boost sales . Partnerships with local influencers or businesses to increase brand visibility . Tailored campaigns for these regions, focusing on their specific needs or preferences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Customer Gender Insights Orders by Gender: There’s a nearly equal split between male (50.65%) and female (49.35%) customers. This presents an opportunity to : Personalize campaigns targeting both genders, such as product recommendations based on gender-specific preferences . Gender-specific promotions like women’s fashion sales or tech gadgets for men to cater to different segments.</a:t>
            </a:r>
          </a:p>
        </p:txBody>
      </p:sp>
    </p:spTree>
    <p:extLst>
      <p:ext uri="{BB962C8B-B14F-4D97-AF65-F5344CB8AC3E}">
        <p14:creationId xmlns:p14="http://schemas.microsoft.com/office/powerpoint/2010/main" val="33546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2095619"/>
          </a:xfrm>
          <a:prstGeom prst="rect">
            <a:avLst/>
          </a:prstGeom>
          <a:noFill/>
        </p:spPr>
        <p:txBody>
          <a:bodyPr wrap="square">
            <a:spAutoFit/>
          </a:bodyPr>
          <a:lstStyle/>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Monitor Yearly Performance Orders by Year: Analyze seasonal trends and identify if it’s a temporary seasonal decline . Boost marketing efforts during low-performance quarters, especially with limited-time offers and holiday campaigns. Leverage data to predict upcoming low points and counteract with stronger campaigns and promotions.</a:t>
            </a:r>
          </a:p>
          <a:p>
            <a:pPr>
              <a:lnSpc>
                <a:spcPct val="150000"/>
              </a:lnSpc>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New Customer Acquisition: Run acquisition-focused marketing campaigns on social media, Google ads, or influencer partnerships . Referral programs where existing customers are rewarded for bringing in new customers . Improve SEO to ensure your e-commerce site ranks higher in search results.</a:t>
            </a: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extLst>
      <p:ext uri="{BB962C8B-B14F-4D97-AF65-F5344CB8AC3E}">
        <p14:creationId xmlns:p14="http://schemas.microsoft.com/office/powerpoint/2010/main" val="19154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2075229"/>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Introduction</a:t>
            </a:r>
          </a:p>
        </p:txBody>
      </p:sp>
      <p:sp>
        <p:nvSpPr>
          <p:cNvPr id="4" name="TextBox 4"/>
          <p:cNvSpPr txBox="1"/>
          <p:nvPr/>
        </p:nvSpPr>
        <p:spPr>
          <a:xfrm>
            <a:off x="1219200" y="4076700"/>
            <a:ext cx="7924800" cy="3943580"/>
          </a:xfrm>
          <a:prstGeom prst="rect">
            <a:avLst/>
          </a:prstGeom>
        </p:spPr>
        <p:txBody>
          <a:bodyPr wrap="square" lIns="0" tIns="0" rIns="0" bIns="0" rtlCol="0" anchor="t">
            <a:spAutoFit/>
          </a:bodyPr>
          <a:lstStyle/>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This data outlines A solution for tracking and analyzing the marketing and sales performance of e-commerce platform using A combination of excel, Python, SQL, and power BI.</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The primary goal is to provide real-time insights into the effectiveness of marketing campaigns and sales activities, enabling data-driven decision-making.</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By implementing this solution, we will gain better visibility into key performance indicators (</a:t>
            </a:r>
            <a:r>
              <a:rPr lang="en-US" sz="2200" b="1" dirty="0" err="1">
                <a:solidFill>
                  <a:srgbClr val="00694C"/>
                </a:solidFill>
                <a:latin typeface="Raleway Semi-Bold"/>
                <a:ea typeface="Raleway Semi-Bold"/>
                <a:cs typeface="Raleway Semi-Bold"/>
                <a:sym typeface="Raleway Semi-Bold"/>
              </a:rPr>
              <a:t>kpis</a:t>
            </a:r>
            <a:r>
              <a:rPr lang="en-US" sz="2200" b="1" dirty="0">
                <a:solidFill>
                  <a:srgbClr val="00694C"/>
                </a:solidFill>
                <a:latin typeface="Raleway Semi-Bold"/>
                <a:ea typeface="Raleway Semi-Bold"/>
                <a:cs typeface="Raleway Semi-Bold"/>
                <a:sym typeface="Raleway Semi-Bold"/>
              </a:rPr>
              <a:t>). These insights will lead to optimized marketing spend, improved customer targeting, and increased revenue.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457200" y="1028700"/>
            <a:ext cx="8763000" cy="2327753"/>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Roles &amp; Responsibilities  </a:t>
            </a:r>
          </a:p>
        </p:txBody>
      </p:sp>
      <p:sp>
        <p:nvSpPr>
          <p:cNvPr id="4" name="TextBox 4"/>
          <p:cNvSpPr txBox="1"/>
          <p:nvPr/>
        </p:nvSpPr>
        <p:spPr>
          <a:xfrm>
            <a:off x="685800" y="3543300"/>
            <a:ext cx="8686800" cy="5509200"/>
          </a:xfrm>
          <a:prstGeom prst="rect">
            <a:avLst/>
          </a:prstGeom>
        </p:spPr>
        <p:txBody>
          <a:bodyPr wrap="square" lIns="0" tIns="0" rIns="0" bIns="0" rtlCol="0" anchor="t">
            <a:spAutoFit/>
          </a:bodyPr>
          <a:lstStyle/>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THE PROJECT WAS CARRIED OUT BY A TEAM OF FOUR MEMBERS, WITH TASKS</a:t>
            </a:r>
          </a:p>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DIVIDED TO LEVERAGE EACH INDIVIDUAL’S STRENGTHS AND ENSURE EFFICIENT COMPLETION OF THE OBJECTIVES :</a:t>
            </a:r>
          </a:p>
          <a:p>
            <a:pPr algn="l">
              <a:lnSpc>
                <a:spcPts val="3080"/>
              </a:lnSpc>
              <a:spcBef>
                <a:spcPct val="0"/>
              </a:spcBef>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 SQL and Python Development: Abdelrahman Hassan and Mahmoud Shoshan. Abdelrahman and Mahmoud were responsible for all SQL and Python tasks. They worked together on data management, database querying, and implementing necessary Python scripts to support the project’s data needs.</a:t>
            </a:r>
          </a:p>
          <a:p>
            <a:pPr marL="285750" indent="-285750" algn="l">
              <a:lnSpc>
                <a:spcPts val="3080"/>
              </a:lnSpc>
              <a:spcBef>
                <a:spcPct val="0"/>
              </a:spcBef>
              <a:buFont typeface="Arial" panose="020B0604020202020204" pitchFamily="34" charset="0"/>
              <a:buChar char="•"/>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Power BI and Documentation: </a:t>
            </a:r>
            <a:r>
              <a:rPr lang="en-US" sz="1600" b="1" dirty="0" err="1">
                <a:solidFill>
                  <a:srgbClr val="00694C"/>
                </a:solidFill>
                <a:latin typeface="Raleway Semi-Bold"/>
              </a:rPr>
              <a:t>Maysan</a:t>
            </a:r>
            <a:r>
              <a:rPr lang="en-US" sz="1600" b="1" dirty="0">
                <a:solidFill>
                  <a:srgbClr val="00694C"/>
                </a:solidFill>
                <a:latin typeface="Raleway Semi-Bold"/>
              </a:rPr>
              <a:t> Salah and Amany Alaraby </a:t>
            </a:r>
            <a:r>
              <a:rPr lang="en-US" sz="1600" b="1" dirty="0" err="1">
                <a:solidFill>
                  <a:srgbClr val="00694C"/>
                </a:solidFill>
                <a:latin typeface="Raleway Semi-Bold"/>
              </a:rPr>
              <a:t>Maysan</a:t>
            </a:r>
            <a:r>
              <a:rPr lang="en-US" sz="1600" b="1" dirty="0">
                <a:solidFill>
                  <a:srgbClr val="00694C"/>
                </a:solidFill>
                <a:latin typeface="Raleway Semi-Bold"/>
              </a:rPr>
              <a:t> and Amany handled the data visualization and reporting aspects of the project using Power BI. Together, they also worked on creating comprehensive documentation to capture the project’s progress, findings, and deliverables.</a:t>
            </a:r>
            <a:endParaRPr lang="en-US" sz="1600" b="1" dirty="0">
              <a:solidFill>
                <a:srgbClr val="00694C"/>
              </a:solidFill>
              <a:latin typeface="Raleway Semi-Bold"/>
              <a:sym typeface="Raleway Semi-Bold"/>
            </a:endParaRPr>
          </a:p>
          <a:p>
            <a:pPr algn="l">
              <a:lnSpc>
                <a:spcPts val="3080"/>
              </a:lnSpc>
              <a:spcBef>
                <a:spcPct val="0"/>
              </a:spcBef>
            </a:pPr>
            <a:endParaRPr lang="en-US" sz="1400" b="1" dirty="0">
              <a:solidFill>
                <a:srgbClr val="00694C"/>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1245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2327753"/>
          </a:xfrm>
          <a:prstGeom prst="rect">
            <a:avLst/>
          </a:prstGeom>
        </p:spPr>
        <p:txBody>
          <a:bodyPr lIns="0" tIns="0" rIns="0" bIns="0" rtlCol="0" anchor="t">
            <a:spAutoFit/>
          </a:bodyPr>
          <a:lstStyle/>
          <a:p>
            <a:pPr marL="0" lvl="1">
              <a:lnSpc>
                <a:spcPts val="9037"/>
              </a:lnSpc>
            </a:pPr>
            <a:r>
              <a:rPr lang="en-US" sz="10041" b="1" spc="-461" dirty="0">
                <a:solidFill>
                  <a:srgbClr val="00694C"/>
                </a:solidFill>
                <a:latin typeface="Raleway Medium"/>
                <a:ea typeface="Raleway Medium"/>
                <a:cs typeface="Raleway Medium"/>
                <a:sym typeface="Raleway Medium"/>
              </a:rPr>
              <a:t>Goals and Objectives</a:t>
            </a:r>
          </a:p>
        </p:txBody>
      </p:sp>
      <p:sp>
        <p:nvSpPr>
          <p:cNvPr id="3" name="TextBox 3"/>
          <p:cNvSpPr txBox="1"/>
          <p:nvPr/>
        </p:nvSpPr>
        <p:spPr>
          <a:xfrm>
            <a:off x="1219200" y="4748230"/>
            <a:ext cx="7635008" cy="4738670"/>
          </a:xfrm>
          <a:prstGeom prst="rect">
            <a:avLst/>
          </a:prstGeom>
        </p:spPr>
        <p:txBody>
          <a:bodyPr lIns="0" tIns="0" rIns="0" bIns="0" rtlCol="0" anchor="t">
            <a:spAutoFit/>
          </a:bodyPr>
          <a:lstStyle/>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Consolidate data from various sources into A single SQL database for easy access and analysis.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Build automated dashboards using power bi to track real-time marketing and sales performance.</a:t>
            </a: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Analyze key metrics.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Use data insights to identify high-performing marketing campaign and reduce wasted spend.</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Create forecasting models to predict future sales and marketing outcomes.</a:t>
            </a: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1562100"/>
            <a:ext cx="7223569" cy="2068323"/>
          </a:xfrm>
          <a:prstGeom prst="rect">
            <a:avLst/>
          </a:prstGeom>
        </p:spPr>
        <p:txBody>
          <a:bodyPr lIns="0" tIns="0" rIns="0" bIns="0" rtlCol="0" anchor="t">
            <a:spAutoFit/>
          </a:bodyPr>
          <a:lstStyle/>
          <a:p>
            <a:pPr marL="0" lvl="1" indent="0" algn="l">
              <a:lnSpc>
                <a:spcPts val="8010"/>
              </a:lnSpc>
            </a:pPr>
            <a:r>
              <a:rPr lang="en-US" sz="8900" b="1" spc="-409" dirty="0">
                <a:solidFill>
                  <a:srgbClr val="00694C"/>
                </a:solidFill>
                <a:latin typeface="Raleway Medium"/>
                <a:ea typeface="Raleway Medium"/>
                <a:cs typeface="Raleway Medium"/>
                <a:sym typeface="Raleway Medium"/>
              </a:rPr>
              <a:t>Proposed Solution</a:t>
            </a:r>
          </a:p>
        </p:txBody>
      </p:sp>
      <p:sp>
        <p:nvSpPr>
          <p:cNvPr id="4" name="TextBox 4"/>
          <p:cNvSpPr txBox="1"/>
          <p:nvPr/>
        </p:nvSpPr>
        <p:spPr>
          <a:xfrm>
            <a:off x="3257902" y="4176028"/>
            <a:ext cx="6140551" cy="824969"/>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Excel: For initial data cleaning, basic analysis, and manual reports.</a:t>
            </a:r>
          </a:p>
          <a:p>
            <a:pPr algn="l">
              <a:lnSpc>
                <a:spcPts val="2240"/>
              </a:lnSpc>
              <a:spcBef>
                <a:spcPct val="0"/>
              </a:spcBef>
            </a:pPr>
            <a:endParaRPr lang="en-US" sz="1600" b="1" dirty="0">
              <a:solidFill>
                <a:srgbClr val="00694C"/>
              </a:solidFill>
              <a:latin typeface="Raleway Semi-Bold"/>
              <a:ea typeface="Raleway Semi-Bold"/>
              <a:cs typeface="Raleway Semi-Bold"/>
              <a:sym typeface="Raleway Semi-Bold"/>
            </a:endParaRPr>
          </a:p>
        </p:txBody>
      </p:sp>
      <p:sp>
        <p:nvSpPr>
          <p:cNvPr id="5" name="TextBox 5"/>
          <p:cNvSpPr txBox="1"/>
          <p:nvPr/>
        </p:nvSpPr>
        <p:spPr>
          <a:xfrm>
            <a:off x="1219200" y="392430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01.</a:t>
            </a:r>
          </a:p>
        </p:txBody>
      </p:sp>
      <p:sp>
        <p:nvSpPr>
          <p:cNvPr id="6" name="TextBox 6"/>
          <p:cNvSpPr txBox="1"/>
          <p:nvPr/>
        </p:nvSpPr>
        <p:spPr>
          <a:xfrm>
            <a:off x="3257902" y="5842987"/>
            <a:ext cx="6140551" cy="542841"/>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SQL: For consolidating, storing, and querying large datasets from different sources</a:t>
            </a:r>
          </a:p>
        </p:txBody>
      </p:sp>
      <p:sp>
        <p:nvSpPr>
          <p:cNvPr id="7" name="TextBox 7"/>
          <p:cNvSpPr txBox="1"/>
          <p:nvPr/>
        </p:nvSpPr>
        <p:spPr>
          <a:xfrm>
            <a:off x="1219200" y="560348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02.</a:t>
            </a:r>
          </a:p>
        </p:txBody>
      </p:sp>
      <p:sp>
        <p:nvSpPr>
          <p:cNvPr id="8" name="TextBox 7">
            <a:extLst>
              <a:ext uri="{FF2B5EF4-FFF2-40B4-BE49-F238E27FC236}">
                <a16:creationId xmlns:a16="http://schemas.microsoft.com/office/drawing/2014/main" id="{0DBE722C-790D-B12D-A61E-CB911734A8AA}"/>
              </a:ext>
            </a:extLst>
          </p:cNvPr>
          <p:cNvSpPr txBox="1"/>
          <p:nvPr/>
        </p:nvSpPr>
        <p:spPr>
          <a:xfrm>
            <a:off x="1219200" y="7270085"/>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03.</a:t>
            </a:r>
          </a:p>
        </p:txBody>
      </p:sp>
      <p:sp>
        <p:nvSpPr>
          <p:cNvPr id="9" name="TextBox 6">
            <a:extLst>
              <a:ext uri="{FF2B5EF4-FFF2-40B4-BE49-F238E27FC236}">
                <a16:creationId xmlns:a16="http://schemas.microsoft.com/office/drawing/2014/main" id="{C53DE504-3040-14D7-F36B-2A6E29B06B9C}"/>
              </a:ext>
            </a:extLst>
          </p:cNvPr>
          <p:cNvSpPr txBox="1"/>
          <p:nvPr/>
        </p:nvSpPr>
        <p:spPr>
          <a:xfrm>
            <a:off x="3276600" y="7734300"/>
            <a:ext cx="6140551" cy="260712"/>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Python : for data handling and cleaning and EDA</a:t>
            </a:r>
          </a:p>
        </p:txBody>
      </p:sp>
      <p:sp>
        <p:nvSpPr>
          <p:cNvPr id="10" name="TextBox 9">
            <a:extLst>
              <a:ext uri="{FF2B5EF4-FFF2-40B4-BE49-F238E27FC236}">
                <a16:creationId xmlns:a16="http://schemas.microsoft.com/office/drawing/2014/main" id="{87C3C7F3-1E5A-BAAA-CC1D-F2A105D34ED4}"/>
              </a:ext>
            </a:extLst>
          </p:cNvPr>
          <p:cNvSpPr txBox="1"/>
          <p:nvPr/>
        </p:nvSpPr>
        <p:spPr>
          <a:xfrm>
            <a:off x="1219200" y="8957950"/>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04.</a:t>
            </a:r>
          </a:p>
        </p:txBody>
      </p:sp>
      <p:sp>
        <p:nvSpPr>
          <p:cNvPr id="11" name="TextBox 6">
            <a:extLst>
              <a:ext uri="{FF2B5EF4-FFF2-40B4-BE49-F238E27FC236}">
                <a16:creationId xmlns:a16="http://schemas.microsoft.com/office/drawing/2014/main" id="{C6196F73-8774-1982-E121-AD385FA16E19}"/>
              </a:ext>
            </a:extLst>
          </p:cNvPr>
          <p:cNvSpPr txBox="1"/>
          <p:nvPr/>
        </p:nvSpPr>
        <p:spPr>
          <a:xfrm>
            <a:off x="3276600" y="9171155"/>
            <a:ext cx="6140551" cy="907466"/>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Power BI: For creating interactive dashboards and visualizations that provide real-time insights into key marketing and sales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4685703" y="4028230"/>
            <a:ext cx="4458297" cy="5081758"/>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1304925"/>
            <a:ext cx="13856669"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Methodology</a:t>
            </a:r>
          </a:p>
        </p:txBody>
      </p:sp>
      <p:grpSp>
        <p:nvGrpSpPr>
          <p:cNvPr id="6" name="Group 6"/>
          <p:cNvGrpSpPr/>
          <p:nvPr/>
        </p:nvGrpSpPr>
        <p:grpSpPr>
          <a:xfrm>
            <a:off x="152400" y="4028229"/>
            <a:ext cx="4458297" cy="5074134"/>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753503" y="3969510"/>
            <a:ext cx="4458297" cy="5212589"/>
            <a:chOff x="0" y="-38100"/>
            <a:chExt cx="1394172" cy="1517981"/>
          </a:xfrm>
        </p:grpSpPr>
        <p:sp>
          <p:nvSpPr>
            <p:cNvPr id="10" name="Freeform 10"/>
            <p:cNvSpPr/>
            <p:nvPr/>
          </p:nvSpPr>
          <p:spPr>
            <a:xfrm>
              <a:off x="0" y="0"/>
              <a:ext cx="1394172" cy="1479881"/>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750506" y="4123931"/>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2.</a:t>
            </a:r>
          </a:p>
        </p:txBody>
      </p:sp>
      <p:sp>
        <p:nvSpPr>
          <p:cNvPr id="15" name="TextBox 15"/>
          <p:cNvSpPr txBox="1"/>
          <p:nvPr/>
        </p:nvSpPr>
        <p:spPr>
          <a:xfrm>
            <a:off x="227618" y="6140439"/>
            <a:ext cx="4306667" cy="1898661"/>
          </a:xfrm>
          <a:prstGeom prst="rect">
            <a:avLst/>
          </a:prstGeom>
        </p:spPr>
        <p:txBody>
          <a:bodyPr wrap="square"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Extract Data: Collect data from Kaggle platforms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Data Cleaning: Use SQL and Excel to clean and preprocess the data</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Standardize Data: Standardize different data formats</a:t>
            </a:r>
          </a:p>
        </p:txBody>
      </p:sp>
      <p:sp>
        <p:nvSpPr>
          <p:cNvPr id="16" name="TextBox 16"/>
          <p:cNvSpPr txBox="1"/>
          <p:nvPr/>
        </p:nvSpPr>
        <p:spPr>
          <a:xfrm>
            <a:off x="4876800" y="6140439"/>
            <a:ext cx="4095146" cy="2219262"/>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SQL Queries: Write SQL queries to aggregate and calculate key metrics </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Trend Analysis: Use SQL and Python to identify trends in sales and marketing performance over time.</a:t>
            </a:r>
          </a:p>
        </p:txBody>
      </p:sp>
      <p:sp>
        <p:nvSpPr>
          <p:cNvPr id="17" name="TextBox 17"/>
          <p:cNvSpPr txBox="1"/>
          <p:nvPr/>
        </p:nvSpPr>
        <p:spPr>
          <a:xfrm>
            <a:off x="13964254" y="5600700"/>
            <a:ext cx="4095146" cy="3501664"/>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Sales Forecasting: Use historical sales data to create forecasting models in Python, which can then be integrated into Power BI for real-time updates.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Marketing Optimization: Based on the insights from the dashboards, provide recommendations on which marketing channels to focus on, which campaigns to optimize, and where to cut costs.</a:t>
            </a:r>
          </a:p>
        </p:txBody>
      </p:sp>
      <p:grpSp>
        <p:nvGrpSpPr>
          <p:cNvPr id="18" name="Group 9">
            <a:extLst>
              <a:ext uri="{FF2B5EF4-FFF2-40B4-BE49-F238E27FC236}">
                <a16:creationId xmlns:a16="http://schemas.microsoft.com/office/drawing/2014/main" id="{916F1B3C-AD6D-CDB1-0A41-F3D13196F1B0}"/>
              </a:ext>
            </a:extLst>
          </p:cNvPr>
          <p:cNvGrpSpPr/>
          <p:nvPr/>
        </p:nvGrpSpPr>
        <p:grpSpPr>
          <a:xfrm>
            <a:off x="9220200" y="4059894"/>
            <a:ext cx="4458297" cy="5081758"/>
            <a:chOff x="0" y="0"/>
            <a:chExt cx="1394172" cy="1302357"/>
          </a:xfrm>
        </p:grpSpPr>
        <p:sp>
          <p:nvSpPr>
            <p:cNvPr id="19" name="Freeform 10">
              <a:extLst>
                <a:ext uri="{FF2B5EF4-FFF2-40B4-BE49-F238E27FC236}">
                  <a16:creationId xmlns:a16="http://schemas.microsoft.com/office/drawing/2014/main" id="{17127CCE-FA2F-2753-4FA4-21A07002B6D5}"/>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20" name="TextBox 11">
              <a:extLst>
                <a:ext uri="{FF2B5EF4-FFF2-40B4-BE49-F238E27FC236}">
                  <a16:creationId xmlns:a16="http://schemas.microsoft.com/office/drawing/2014/main" id="{8E99C0D8-AF1C-B7EF-8AF0-3A3774DFCA10}"/>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17">
            <a:extLst>
              <a:ext uri="{FF2B5EF4-FFF2-40B4-BE49-F238E27FC236}">
                <a16:creationId xmlns:a16="http://schemas.microsoft.com/office/drawing/2014/main" id="{CFB05FD8-A698-8857-52FB-DA6FCD88F9B7}"/>
              </a:ext>
            </a:extLst>
          </p:cNvPr>
          <p:cNvSpPr txBox="1"/>
          <p:nvPr/>
        </p:nvSpPr>
        <p:spPr>
          <a:xfrm>
            <a:off x="9392254" y="5788237"/>
            <a:ext cx="4095146" cy="2860463"/>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Connect SQL to Power BI: Import data from the SQL database into Power BI.</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Create Dashboards: Develop interactive dashboards that track KPIs in real time.</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Drill-Down Capabilities: Allow users to drill down into specifics for more detailed insights.</a:t>
            </a:r>
          </a:p>
        </p:txBody>
      </p:sp>
      <p:sp>
        <p:nvSpPr>
          <p:cNvPr id="23" name="TextBox 12">
            <a:extLst>
              <a:ext uri="{FF2B5EF4-FFF2-40B4-BE49-F238E27FC236}">
                <a16:creationId xmlns:a16="http://schemas.microsoft.com/office/drawing/2014/main" id="{007F56BC-1A33-E327-B5D0-8EDF62309E8B}"/>
              </a:ext>
            </a:extLst>
          </p:cNvPr>
          <p:cNvSpPr txBox="1"/>
          <p:nvPr/>
        </p:nvSpPr>
        <p:spPr>
          <a:xfrm>
            <a:off x="205596" y="4117704"/>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1.</a:t>
            </a:r>
          </a:p>
        </p:txBody>
      </p:sp>
      <p:sp>
        <p:nvSpPr>
          <p:cNvPr id="24" name="TextBox 12">
            <a:extLst>
              <a:ext uri="{FF2B5EF4-FFF2-40B4-BE49-F238E27FC236}">
                <a16:creationId xmlns:a16="http://schemas.microsoft.com/office/drawing/2014/main" id="{13889B43-1A55-16DA-14A7-825655F5BC4B}"/>
              </a:ext>
            </a:extLst>
          </p:cNvPr>
          <p:cNvSpPr txBox="1"/>
          <p:nvPr/>
        </p:nvSpPr>
        <p:spPr>
          <a:xfrm>
            <a:off x="9275482" y="407028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3.</a:t>
            </a:r>
          </a:p>
        </p:txBody>
      </p:sp>
      <p:sp>
        <p:nvSpPr>
          <p:cNvPr id="25" name="TextBox 12">
            <a:extLst>
              <a:ext uri="{FF2B5EF4-FFF2-40B4-BE49-F238E27FC236}">
                <a16:creationId xmlns:a16="http://schemas.microsoft.com/office/drawing/2014/main" id="{48A1972D-E20A-82E8-CA3A-B7D454AEA32E}"/>
              </a:ext>
            </a:extLst>
          </p:cNvPr>
          <p:cNvSpPr txBox="1"/>
          <p:nvPr/>
        </p:nvSpPr>
        <p:spPr>
          <a:xfrm>
            <a:off x="13818306" y="411770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4254217" y="571500"/>
            <a:ext cx="9779565"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Dataset Contents</a:t>
            </a:r>
          </a:p>
        </p:txBody>
      </p:sp>
      <p:sp>
        <p:nvSpPr>
          <p:cNvPr id="5" name="TextBox 5"/>
          <p:cNvSpPr txBox="1"/>
          <p:nvPr/>
        </p:nvSpPr>
        <p:spPr>
          <a:xfrm>
            <a:off x="152400" y="2652572"/>
            <a:ext cx="7848600" cy="6029086"/>
          </a:xfrm>
          <a:prstGeom prst="rect">
            <a:avLst/>
          </a:prstGeom>
        </p:spPr>
        <p:txBody>
          <a:bodyPr wrap="square" lIns="0" tIns="0" rIns="0" bIns="0" rtlCol="0" anchor="t">
            <a:spAutoFit/>
          </a:bodyPr>
          <a:lstStyle/>
          <a:p>
            <a:pPr>
              <a:lnSpc>
                <a:spcPct val="150000"/>
              </a:lnSpc>
              <a:buFont typeface="+mj-lt"/>
              <a:buAutoNum type="arabicPeriod"/>
            </a:pPr>
            <a:r>
              <a:rPr lang="en-US" sz="2400" b="1" dirty="0">
                <a:solidFill>
                  <a:srgbClr val="00694C"/>
                </a:solidFill>
                <a:latin typeface="Raleway Semi-Bold"/>
              </a:rPr>
              <a:t>Cities – Stores city information.</a:t>
            </a:r>
          </a:p>
          <a:p>
            <a:pPr>
              <a:lnSpc>
                <a:spcPct val="150000"/>
              </a:lnSpc>
              <a:buFont typeface="+mj-lt"/>
              <a:buAutoNum type="arabicPeriod"/>
            </a:pPr>
            <a:r>
              <a:rPr lang="en-US" sz="2400" b="1" dirty="0">
                <a:solidFill>
                  <a:srgbClr val="00694C"/>
                </a:solidFill>
                <a:latin typeface="Raleway Semi-Bold"/>
              </a:rPr>
              <a:t>Genders – Stores gender types.</a:t>
            </a:r>
          </a:p>
          <a:p>
            <a:pPr>
              <a:lnSpc>
                <a:spcPct val="150000"/>
              </a:lnSpc>
              <a:buFont typeface="+mj-lt"/>
              <a:buAutoNum type="arabicPeriod"/>
            </a:pPr>
            <a:r>
              <a:rPr lang="en-US" sz="2400" b="1" dirty="0">
                <a:solidFill>
                  <a:srgbClr val="00694C"/>
                </a:solidFill>
                <a:latin typeface="Raleway Semi-Bold"/>
              </a:rPr>
              <a:t>Merchants – Stores merchant details.</a:t>
            </a:r>
          </a:p>
          <a:p>
            <a:pPr>
              <a:lnSpc>
                <a:spcPct val="150000"/>
              </a:lnSpc>
              <a:buFont typeface="+mj-lt"/>
              <a:buAutoNum type="arabicPeriod"/>
            </a:pPr>
            <a:r>
              <a:rPr lang="en-US" sz="2400" b="1" dirty="0">
                <a:solidFill>
                  <a:srgbClr val="00694C"/>
                </a:solidFill>
                <a:latin typeface="Raleway Semi-Bold"/>
              </a:rPr>
              <a:t>Customers – Stores customer information, linked to cities and genders.</a:t>
            </a:r>
          </a:p>
          <a:p>
            <a:pPr>
              <a:lnSpc>
                <a:spcPct val="150000"/>
              </a:lnSpc>
              <a:buFont typeface="+mj-lt"/>
              <a:buAutoNum type="arabicPeriod"/>
            </a:pPr>
            <a:r>
              <a:rPr lang="en-US" sz="2400" b="1" dirty="0">
                <a:solidFill>
                  <a:srgbClr val="00694C"/>
                </a:solidFill>
                <a:latin typeface="Raleway Semi-Bold"/>
              </a:rPr>
              <a:t>Branches – Stores merchant branch locations.</a:t>
            </a:r>
          </a:p>
          <a:p>
            <a:pPr>
              <a:lnSpc>
                <a:spcPct val="150000"/>
              </a:lnSpc>
              <a:buFont typeface="+mj-lt"/>
              <a:buAutoNum type="arabicPeriod"/>
            </a:pPr>
            <a:r>
              <a:rPr lang="en-US" sz="2400" b="1" dirty="0">
                <a:solidFill>
                  <a:srgbClr val="00694C"/>
                </a:solidFill>
                <a:latin typeface="Raleway Semi-Bold"/>
              </a:rPr>
              <a:t>Transactions – Records customer transactions, including transaction status and burn dates.</a:t>
            </a:r>
            <a:endParaRPr lang="en-US" sz="2400" b="1" dirty="0">
              <a:solidFill>
                <a:srgbClr val="00694C"/>
              </a:solidFill>
              <a:latin typeface="Raleway Semi-Bold"/>
              <a:ea typeface="Raleway Semi-Bold"/>
              <a:cs typeface="Raleway Semi-Bold"/>
              <a:sym typeface="Raleway Semi-Bold"/>
            </a:endParaRPr>
          </a:p>
          <a:p>
            <a:pPr>
              <a:lnSpc>
                <a:spcPct val="150000"/>
              </a:lnSpc>
              <a:spcBef>
                <a:spcPct val="0"/>
              </a:spcBef>
            </a:pPr>
            <a:r>
              <a:rPr lang="en-US" sz="2400" b="1" dirty="0">
                <a:solidFill>
                  <a:srgbClr val="00694C"/>
                </a:solidFill>
                <a:latin typeface="Raleway Semi-Bold"/>
                <a:ea typeface="Raleway Semi-Bold"/>
                <a:cs typeface="Raleway Semi-Bold"/>
                <a:sym typeface="Raleway Semi-Bold"/>
              </a:rPr>
              <a:t>Relational database: In order to understand the relationship between our tables we created schema using drawsql.app</a:t>
            </a:r>
          </a:p>
        </p:txBody>
      </p:sp>
      <p:pic>
        <p:nvPicPr>
          <p:cNvPr id="7" name="Picture 6">
            <a:extLst>
              <a:ext uri="{FF2B5EF4-FFF2-40B4-BE49-F238E27FC236}">
                <a16:creationId xmlns:a16="http://schemas.microsoft.com/office/drawing/2014/main" id="{D8DB1FE4-BF0C-3D0A-081D-55FC1ED9B99D}"/>
              </a:ext>
            </a:extLst>
          </p:cNvPr>
          <p:cNvPicPr>
            <a:picLocks noChangeAspect="1"/>
          </p:cNvPicPr>
          <p:nvPr/>
        </p:nvPicPr>
        <p:blipFill>
          <a:blip r:embed="rId6"/>
          <a:stretch>
            <a:fillRect/>
          </a:stretch>
        </p:blipFill>
        <p:spPr>
          <a:xfrm>
            <a:off x="7910073" y="2652572"/>
            <a:ext cx="10363200" cy="5511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81000" y="495300"/>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Table creation</a:t>
            </a:r>
          </a:p>
        </p:txBody>
      </p:sp>
      <p:sp>
        <p:nvSpPr>
          <p:cNvPr id="3" name="TextBox 3"/>
          <p:cNvSpPr txBox="1"/>
          <p:nvPr/>
        </p:nvSpPr>
        <p:spPr>
          <a:xfrm>
            <a:off x="10210800" y="4838700"/>
            <a:ext cx="8092208" cy="763222"/>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SQL SERVER to make the tables using the following queries:</a:t>
            </a:r>
          </a:p>
        </p:txBody>
      </p:sp>
      <p:pic>
        <p:nvPicPr>
          <p:cNvPr id="5" name="Picture 4" descr="A screenshot of a computer&#10;&#10;Description automatically generated">
            <a:extLst>
              <a:ext uri="{FF2B5EF4-FFF2-40B4-BE49-F238E27FC236}">
                <a16:creationId xmlns:a16="http://schemas.microsoft.com/office/drawing/2014/main" id="{993D70A5-9133-9D69-63B8-F44DB0811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68891"/>
            <a:ext cx="9677400" cy="83551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1442</Words>
  <Application>Microsoft Office PowerPoint</Application>
  <PresentationFormat>Custom</PresentationFormat>
  <Paragraphs>186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Raleway Medium</vt:lpstr>
      <vt:lpstr>Arial</vt:lpstr>
      <vt:lpstr>Calibri</vt:lpstr>
      <vt:lpstr>Raleway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Farghaly .</dc:creator>
  <cp:lastModifiedBy>Abdelrahman Hassan Mahmoud</cp:lastModifiedBy>
  <cp:revision>4</cp:revision>
  <dcterms:created xsi:type="dcterms:W3CDTF">2006-08-16T00:00:00Z</dcterms:created>
  <dcterms:modified xsi:type="dcterms:W3CDTF">2024-10-20T01:25:28Z</dcterms:modified>
  <dc:identifier>DAGT3-aDbp0</dc:identifier>
</cp:coreProperties>
</file>